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6" r:id="rId4"/>
    <p:sldId id="258" r:id="rId5"/>
    <p:sldId id="259" r:id="rId6"/>
    <p:sldId id="273" r:id="rId7"/>
    <p:sldId id="274" r:id="rId8"/>
    <p:sldId id="260" r:id="rId9"/>
    <p:sldId id="265" r:id="rId10"/>
    <p:sldId id="277" r:id="rId11"/>
    <p:sldId id="261" r:id="rId12"/>
    <p:sldId id="262" r:id="rId13"/>
    <p:sldId id="263" r:id="rId14"/>
    <p:sldId id="264" r:id="rId15"/>
    <p:sldId id="267" r:id="rId16"/>
    <p:sldId id="268" r:id="rId17"/>
    <p:sldId id="269" r:id="rId18"/>
    <p:sldId id="271" r:id="rId19"/>
    <p:sldId id="272"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E0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9C7D12C-B683-406B-AB08-C60E589C16C4}" type="datetimeFigureOut">
              <a:rPr lang="en-US" smtClean="0"/>
              <a:pPr/>
              <a:t>12/1/2010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C7D12C-B683-406B-AB08-C60E589C16C4}"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C7D12C-B683-406B-AB08-C60E589C16C4}"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C7D12C-B683-406B-AB08-C60E589C16C4}"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9C7D12C-B683-406B-AB08-C60E589C16C4}"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C7D12C-B683-406B-AB08-C60E589C16C4}"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9C7D12C-B683-406B-AB08-C60E589C16C4}" type="datetimeFigureOut">
              <a:rPr lang="en-US" smtClean="0"/>
              <a:pPr/>
              <a:t>12/1/2010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C7D12C-B683-406B-AB08-C60E589C16C4}" type="datetimeFigureOut">
              <a:rPr lang="en-US" smtClean="0"/>
              <a:pPr/>
              <a:t>12/1/2010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7D12C-B683-406B-AB08-C60E589C16C4}" type="datetimeFigureOut">
              <a:rPr lang="en-US" smtClean="0"/>
              <a:pPr/>
              <a:t>12/1/2010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C7D12C-B683-406B-AB08-C60E589C16C4}"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991C5A-BE8A-4E41-87D3-FC18DC96CA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9C7D12C-B683-406B-AB08-C60E589C16C4}"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0991C5A-BE8A-4E41-87D3-FC18DC96CA1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C7D12C-B683-406B-AB08-C60E589C16C4}" type="datetimeFigureOut">
              <a:rPr lang="en-US" smtClean="0"/>
              <a:pPr/>
              <a:t>12/1/2010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0991C5A-BE8A-4E41-87D3-FC18DC96CA1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Three-Fifths Compromise:</a:t>
            </a:r>
            <a:endParaRPr lang="en-US" dirty="0"/>
          </a:p>
        </p:txBody>
      </p:sp>
      <p:sp>
        <p:nvSpPr>
          <p:cNvPr id="3" name="Subtitle 2"/>
          <p:cNvSpPr>
            <a:spLocks noGrp="1"/>
          </p:cNvSpPr>
          <p:nvPr>
            <p:ph type="subTitle" idx="1"/>
          </p:nvPr>
        </p:nvSpPr>
        <p:spPr/>
        <p:txBody>
          <a:bodyPr/>
          <a:lstStyle/>
          <a:p>
            <a:r>
              <a:rPr lang="en-US" dirty="0" smtClean="0">
                <a:latin typeface="+mj-lt"/>
              </a:rPr>
              <a:t>A conflict between the north and the south</a:t>
            </a:r>
            <a:endParaRPr lang="en-US" dirty="0">
              <a:latin typeface="+mj-lt"/>
            </a:endParaRPr>
          </a:p>
        </p:txBody>
      </p:sp>
      <p:pic>
        <p:nvPicPr>
          <p:cNvPr id="20482" name="Picture 2" descr="http://charlesfile.com/content/three-fifths_compromise.png"/>
          <p:cNvPicPr>
            <a:picLocks noChangeAspect="1" noChangeArrowheads="1"/>
          </p:cNvPicPr>
          <p:nvPr/>
        </p:nvPicPr>
        <p:blipFill>
          <a:blip r:embed="rId2" cstate="print"/>
          <a:srcRect/>
          <a:stretch>
            <a:fillRect/>
          </a:stretch>
        </p:blipFill>
        <p:spPr bwMode="auto">
          <a:xfrm>
            <a:off x="2209800" y="3635079"/>
            <a:ext cx="5105400" cy="322292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a:t>
            </a:r>
            <a:endParaRPr lang="en-US" dirty="0"/>
          </a:p>
        </p:txBody>
      </p:sp>
      <p:sp>
        <p:nvSpPr>
          <p:cNvPr id="3" name="Content Placeholder 2"/>
          <p:cNvSpPr>
            <a:spLocks noGrp="1"/>
          </p:cNvSpPr>
          <p:nvPr>
            <p:ph idx="1"/>
          </p:nvPr>
        </p:nvSpPr>
        <p:spPr/>
        <p:txBody>
          <a:bodyPr/>
          <a:lstStyle/>
          <a:p>
            <a:pPr>
              <a:buNone/>
            </a:pPr>
            <a:r>
              <a:rPr lang="en-US" dirty="0" smtClean="0"/>
              <a:t>All but two</a:t>
            </a:r>
          </a:p>
          <a:p>
            <a:pPr>
              <a:buNone/>
            </a:pPr>
            <a:r>
              <a:rPr lang="en-US" dirty="0" smtClean="0"/>
              <a:t>New Hampshire and Rhode Island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Constitution of The United States of America</a:t>
            </a:r>
            <a:endParaRPr lang="en-US" dirty="0"/>
          </a:p>
        </p:txBody>
      </p:sp>
      <p:sp>
        <p:nvSpPr>
          <p:cNvPr id="3" name="Content Placeholder 2"/>
          <p:cNvSpPr>
            <a:spLocks noGrp="1"/>
          </p:cNvSpPr>
          <p:nvPr>
            <p:ph idx="1"/>
          </p:nvPr>
        </p:nvSpPr>
        <p:spPr/>
        <p:txBody>
          <a:bodyPr/>
          <a:lstStyle/>
          <a:p>
            <a:pPr>
              <a:buNone/>
            </a:pPr>
            <a:r>
              <a:rPr lang="en-US" dirty="0" smtClean="0"/>
              <a:t>Article one, section two, paragraph three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pPr>
              <a:buNone/>
            </a:pPr>
            <a:endParaRPr lang="en-US" dirty="0"/>
          </a:p>
        </p:txBody>
      </p:sp>
      <p:pic>
        <p:nvPicPr>
          <p:cNvPr id="13314" name="Picture 2" descr="http://t1.gstatic.com/images?q=tbn:rQRtSd8HEMsOgM:http://rhapsodyinbooks.files.wordpress.com/2009/04/asset_upload_file414_11917.jpg&amp;t=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Constitution of The United States of America: Quote</a:t>
            </a:r>
            <a:endParaRPr lang="en-US" dirty="0"/>
          </a:p>
        </p:txBody>
      </p:sp>
      <p:sp>
        <p:nvSpPr>
          <p:cNvPr id="3" name="Content Placeholder 2"/>
          <p:cNvSpPr>
            <a:spLocks noGrp="1"/>
          </p:cNvSpPr>
          <p:nvPr>
            <p:ph idx="1"/>
          </p:nvPr>
        </p:nvSpPr>
        <p:spPr/>
        <p:txBody>
          <a:bodyPr/>
          <a:lstStyle/>
          <a:p>
            <a:pPr>
              <a:buNone/>
            </a:pPr>
            <a:r>
              <a:rPr lang="en-US" dirty="0" smtClean="0"/>
              <a:t>“Representatives and direct Taxes shall be apportioned among the several States which may be included within the Union, according to their respective Numbers, which shall be determined by adding to the whole Number of free Persons, including those bound to service for a term of years, and excluding Indians not taxed, three fifths of all other persons.”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normAutofit/>
          </a:bodyPr>
          <a:lstStyle/>
          <a:p>
            <a:pPr>
              <a:buNone/>
            </a:pPr>
            <a:r>
              <a:rPr lang="en-US" dirty="0" smtClean="0"/>
              <a:t>    The three-fifths ratio, or "</a:t>
            </a:r>
            <a:r>
              <a:rPr lang="en-US" b="1" dirty="0" smtClean="0"/>
              <a:t>Federal ratio</a:t>
            </a:r>
            <a:r>
              <a:rPr lang="en-US" dirty="0" smtClean="0"/>
              <a:t>" had a major effect on pre-Civil War political affairs due to the disproportionate representation of slaveholding states.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lstStyle/>
          <a:p>
            <a:pPr>
              <a:buNone/>
            </a:pPr>
            <a:r>
              <a:rPr lang="en-US" dirty="0" smtClean="0"/>
              <a:t>In 1793—47seats </a:t>
            </a:r>
          </a:p>
          <a:p>
            <a:pPr>
              <a:buNone/>
            </a:pPr>
            <a:r>
              <a:rPr lang="en-US" dirty="0" smtClean="0"/>
              <a:t>Instead of 33</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lstStyle/>
          <a:p>
            <a:pPr>
              <a:buNone/>
            </a:pPr>
            <a:r>
              <a:rPr lang="en-US" dirty="0" smtClean="0"/>
              <a:t>In 1812—76 instead of 59 seats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lstStyle/>
          <a:p>
            <a:pPr>
              <a:buNone/>
            </a:pPr>
            <a:r>
              <a:rPr lang="en-US" dirty="0" smtClean="0"/>
              <a:t>In 1833—98 instead of 73 seats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lstStyle/>
          <a:p>
            <a:endParaRPr lang="en-US" dirty="0"/>
          </a:p>
        </p:txBody>
      </p:sp>
      <p:pic>
        <p:nvPicPr>
          <p:cNvPr id="28674" name="Picture 2" descr="http://www.glenninstitute.org/wp-content/uploads/2010/01/Thomas-Jeffers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nchantedlearning.com/history/us/symbols/presidentialseal/color.GIF"/>
          <p:cNvPicPr>
            <a:picLocks noChangeAspect="1" noChangeArrowheads="1"/>
          </p:cNvPicPr>
          <p:nvPr/>
        </p:nvPicPr>
        <p:blipFill>
          <a:blip r:embed="rId2" cstate="print"/>
          <a:srcRect/>
          <a:stretch>
            <a:fillRect/>
          </a:stretch>
        </p:blipFill>
        <p:spPr bwMode="auto">
          <a:xfrm>
            <a:off x="3276600" y="2362200"/>
            <a:ext cx="2819400" cy="2819401"/>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04800" y="1828800"/>
            <a:ext cx="8229600" cy="4389120"/>
          </a:xfrm>
        </p:spPr>
        <p:txBody>
          <a:bodyPr/>
          <a:lstStyle/>
          <a:p>
            <a:pPr>
              <a:buNone/>
            </a:pPr>
            <a:endParaRPr lang="en-US" dirty="0"/>
          </a:p>
        </p:txBody>
      </p:sp>
      <p:pic>
        <p:nvPicPr>
          <p:cNvPr id="2052" name="Picture 4" descr="http://www.enchantedlearning.com/history/us/symbols/presidentialseal/color.GIF"/>
          <p:cNvPicPr>
            <a:picLocks noChangeAspect="1" noChangeArrowheads="1"/>
          </p:cNvPicPr>
          <p:nvPr/>
        </p:nvPicPr>
        <p:blipFill>
          <a:blip r:embed="rId2" cstate="print"/>
          <a:srcRect/>
          <a:stretch>
            <a:fillRect/>
          </a:stretch>
        </p:blipFill>
        <p:spPr bwMode="auto">
          <a:xfrm>
            <a:off x="1066800" y="609600"/>
            <a:ext cx="7239000" cy="5410200"/>
          </a:xfrm>
          <a:prstGeom prst="rect">
            <a:avLst/>
          </a:prstGeom>
          <a:noFill/>
        </p:spPr>
      </p:pic>
      <p:sp>
        <p:nvSpPr>
          <p:cNvPr id="8" name="&quot;No&quot; Symbol 7"/>
          <p:cNvSpPr/>
          <p:nvPr/>
        </p:nvSpPr>
        <p:spPr>
          <a:xfrm>
            <a:off x="-1219200" y="-457200"/>
            <a:ext cx="11430000" cy="76200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gunstonhall.org/education/resources/discover/mn4-three-fifths.gif"/>
          <p:cNvPicPr>
            <a:picLocks noChangeAspect="1" noChangeArrowheads="1"/>
          </p:cNvPicPr>
          <p:nvPr/>
        </p:nvPicPr>
        <p:blipFill>
          <a:blip r:embed="rId2" cstate="print"/>
          <a:srcRect/>
          <a:stretch>
            <a:fillRect/>
          </a:stretch>
        </p:blipFill>
        <p:spPr bwMode="auto">
          <a:xfrm>
            <a:off x="1676400" y="0"/>
            <a:ext cx="6019800" cy="6040068"/>
          </a:xfrm>
          <a:prstGeom prst="rect">
            <a:avLst/>
          </a:prstGeom>
          <a:noFill/>
        </p:spPr>
      </p:pic>
      <p:sp>
        <p:nvSpPr>
          <p:cNvPr id="2" name="Title 1"/>
          <p:cNvSpPr>
            <a:spLocks noGrp="1"/>
          </p:cNvSpPr>
          <p:nvPr>
            <p:ph type="title"/>
          </p:nvPr>
        </p:nvSpPr>
        <p:spPr/>
        <p:txBody>
          <a:bodyPr>
            <a:noAutofit/>
          </a:bodyPr>
          <a:lstStyle/>
          <a:p>
            <a:r>
              <a:rPr lang="en-US" sz="7200" dirty="0" smtClean="0">
                <a:solidFill>
                  <a:schemeClr val="accent6">
                    <a:lumMod val="75000"/>
                  </a:schemeClr>
                </a:solidFill>
                <a:effectLst>
                  <a:glow rad="101600">
                    <a:schemeClr val="tx1">
                      <a:alpha val="60000"/>
                    </a:schemeClr>
                  </a:glow>
                </a:effectLst>
              </a:rPr>
              <a:t>Intro.</a:t>
            </a:r>
            <a:endParaRPr lang="en-US" sz="7200" dirty="0">
              <a:solidFill>
                <a:schemeClr val="accent6">
                  <a:lumMod val="75000"/>
                </a:schemeClr>
              </a:solidFill>
              <a:effectLst>
                <a:glow rad="101600">
                  <a:schemeClr val="tx1">
                    <a:alpha val="60000"/>
                  </a:schemeClr>
                </a:glow>
              </a:effectLst>
            </a:endParaRPr>
          </a:p>
        </p:txBody>
      </p:sp>
      <p:sp>
        <p:nvSpPr>
          <p:cNvPr id="3" name="Content Placeholder 2"/>
          <p:cNvSpPr>
            <a:spLocks noGrp="1"/>
          </p:cNvSpPr>
          <p:nvPr>
            <p:ph idx="1"/>
          </p:nvPr>
        </p:nvSpPr>
        <p:spPr>
          <a:effectLst>
            <a:glow rad="101600">
              <a:schemeClr val="tx1">
                <a:alpha val="60000"/>
              </a:schemeClr>
            </a:glow>
          </a:effectLst>
        </p:spPr>
        <p:txBody>
          <a:bodyPr/>
          <a:lstStyle/>
          <a:p>
            <a:pPr>
              <a:buNone/>
            </a:pPr>
            <a:endParaRPr lang="en-US" dirty="0" smtClean="0"/>
          </a:p>
          <a:p>
            <a:pPr>
              <a:buNone/>
            </a:pPr>
            <a:endParaRPr lang="en-US" dirty="0"/>
          </a:p>
          <a:p>
            <a:pPr algn="ctr">
              <a:buNone/>
            </a:pPr>
            <a:r>
              <a:rPr lang="en-US" sz="8800" dirty="0" smtClean="0">
                <a:solidFill>
                  <a:schemeClr val="accent6">
                    <a:lumMod val="75000"/>
                  </a:schemeClr>
                </a:solidFill>
                <a:effectLst>
                  <a:glow rad="101600">
                    <a:schemeClr val="tx1">
                      <a:alpha val="60000"/>
                    </a:schemeClr>
                  </a:glow>
                </a:effectLst>
              </a:rPr>
              <a:t>5-to-3 ratio</a:t>
            </a:r>
            <a:endParaRPr lang="en-US" sz="8800" dirty="0">
              <a:solidFill>
                <a:schemeClr val="accent6">
                  <a:lumMod val="75000"/>
                </a:schemeClr>
              </a:solidFill>
              <a:effectLst>
                <a:glow rad="101600">
                  <a:schemeClr val="tx1">
                    <a:alpha val="60000"/>
                  </a:schemeClr>
                </a:glo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9698" name="Picture 2" descr="http://www.gunstonhall.org/education/resources/discover/mn4-three-fifths.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pPr>
              <a:buNone/>
            </a:pPr>
            <a:r>
              <a:rPr lang="en-US" dirty="0" smtClean="0"/>
              <a:t> The student will be able to judge whether making it a 5-to-3 ratio was a good thing or not.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Continental Congress: 1783</a:t>
            </a:r>
            <a:endParaRPr lang="en-US" dirty="0"/>
          </a:p>
        </p:txBody>
      </p:sp>
      <p:sp>
        <p:nvSpPr>
          <p:cNvPr id="3" name="Content Placeholder 2"/>
          <p:cNvSpPr>
            <a:spLocks noGrp="1"/>
          </p:cNvSpPr>
          <p:nvPr>
            <p:ph idx="1"/>
          </p:nvPr>
        </p:nvSpPr>
        <p:spPr/>
        <p:txBody>
          <a:bodyPr/>
          <a:lstStyle/>
          <a:p>
            <a:endParaRPr lang="en-US"/>
          </a:p>
        </p:txBody>
      </p:sp>
      <p:pic>
        <p:nvPicPr>
          <p:cNvPr id="17410" name="Picture 2" descr="http://www.sonofthesouth.net/revolutionary-war/political/continental-congres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143000" y="5715000"/>
            <a:ext cx="7315200" cy="861537"/>
          </a:xfrm>
          <a:prstGeom prst="rect">
            <a:avLst/>
          </a:prstGeom>
          <a:noFill/>
        </p:spPr>
        <p:txBody>
          <a:bodyPr wrap="square" rtlCol="0">
            <a:spAutoFit/>
          </a:bodyPr>
          <a:lstStyle/>
          <a:p>
            <a:r>
              <a:rPr lang="en-US" sz="4800" dirty="0" smtClean="0">
                <a:solidFill>
                  <a:srgbClr val="32E0F2"/>
                </a:solidFill>
                <a:effectLst>
                  <a:glow rad="101600">
                    <a:schemeClr val="tx1">
                      <a:alpha val="60000"/>
                    </a:schemeClr>
                  </a:glow>
                </a:effectLst>
              </a:rPr>
              <a:t>The Continental Congress</a:t>
            </a:r>
            <a:endParaRPr lang="en-US" sz="4800" dirty="0">
              <a:solidFill>
                <a:srgbClr val="32E0F2"/>
              </a:solidFill>
              <a:effectLst>
                <a:glow rad="101600">
                  <a:schemeClr val="tx1">
                    <a:alpha val="60000"/>
                  </a:schemeClr>
                </a:glo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Possibilities</a:t>
            </a:r>
            <a:endParaRPr lang="en-US" dirty="0"/>
          </a:p>
        </p:txBody>
      </p:sp>
      <p:sp>
        <p:nvSpPr>
          <p:cNvPr id="3" name="Content Placeholder 2"/>
          <p:cNvSpPr>
            <a:spLocks noGrp="1"/>
          </p:cNvSpPr>
          <p:nvPr>
            <p:ph idx="1"/>
          </p:nvPr>
        </p:nvSpPr>
        <p:spPr/>
        <p:txBody>
          <a:bodyPr>
            <a:normAutofit/>
          </a:bodyPr>
          <a:lstStyle/>
          <a:p>
            <a:pPr>
              <a:buNone/>
            </a:pPr>
            <a:r>
              <a:rPr lang="en-US" dirty="0" smtClean="0"/>
              <a:t>2-to-1 ratio ; suggested by Benjamin Harrison</a:t>
            </a:r>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Possibilities</a:t>
            </a:r>
            <a:endParaRPr lang="en-US" dirty="0"/>
          </a:p>
        </p:txBody>
      </p:sp>
      <p:sp>
        <p:nvSpPr>
          <p:cNvPr id="3" name="Content Placeholder 2"/>
          <p:cNvSpPr>
            <a:spLocks noGrp="1"/>
          </p:cNvSpPr>
          <p:nvPr>
            <p:ph idx="1"/>
          </p:nvPr>
        </p:nvSpPr>
        <p:spPr/>
        <p:txBody>
          <a:bodyPr/>
          <a:lstStyle/>
          <a:p>
            <a:pPr>
              <a:buNone/>
            </a:pPr>
            <a:r>
              <a:rPr lang="en-US" dirty="0" smtClean="0"/>
              <a:t>4-to-1 ratio</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Possibilities</a:t>
            </a:r>
            <a:endParaRPr lang="en-US" dirty="0"/>
          </a:p>
        </p:txBody>
      </p:sp>
      <p:sp>
        <p:nvSpPr>
          <p:cNvPr id="3" name="Content Placeholder 2"/>
          <p:cNvSpPr>
            <a:spLocks noGrp="1"/>
          </p:cNvSpPr>
          <p:nvPr>
            <p:ph idx="1"/>
          </p:nvPr>
        </p:nvSpPr>
        <p:spPr/>
        <p:txBody>
          <a:bodyPr/>
          <a:lstStyle/>
          <a:p>
            <a:pPr>
              <a:buNone/>
            </a:pPr>
            <a:r>
              <a:rPr lang="en-US" dirty="0" smtClean="0"/>
              <a:t>4-to-3 ratio; suggested by several New Englanders</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a:t>
            </a:r>
            <a:endParaRPr lang="en-US" dirty="0"/>
          </a:p>
        </p:txBody>
      </p:sp>
      <p:sp>
        <p:nvSpPr>
          <p:cNvPr id="3" name="Content Placeholder 2"/>
          <p:cNvSpPr>
            <a:spLocks noGrp="1"/>
          </p:cNvSpPr>
          <p:nvPr>
            <p:ph idx="1"/>
          </p:nvPr>
        </p:nvSpPr>
        <p:spPr/>
        <p:txBody>
          <a:bodyPr>
            <a:normAutofit/>
          </a:bodyPr>
          <a:lstStyle/>
          <a:p>
            <a:pPr>
              <a:buNone/>
            </a:pPr>
            <a:r>
              <a:rPr lang="en-US" sz="4000" dirty="0" smtClean="0"/>
              <a:t>Suggested the 5-to-3 ratio which in time they accepted</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3554" name="Picture 2" descr="http://www.visitingdc.com/images/james-madison-picture.jpg"/>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83</TotalTime>
  <Words>226</Words>
  <Application>Microsoft Office PowerPoint</Application>
  <PresentationFormat>On-screen Show (4:3)</PresentationFormat>
  <Paragraphs>38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Three-Fifths Compromise:</vt:lpstr>
      <vt:lpstr>Intro.</vt:lpstr>
      <vt:lpstr>Objective</vt:lpstr>
      <vt:lpstr>Continental Congress: 1783</vt:lpstr>
      <vt:lpstr>Possibilities</vt:lpstr>
      <vt:lpstr>Possibilities</vt:lpstr>
      <vt:lpstr>Possibilities</vt:lpstr>
      <vt:lpstr>James Madison</vt:lpstr>
      <vt:lpstr>Slide 9</vt:lpstr>
      <vt:lpstr>Why Not?</vt:lpstr>
      <vt:lpstr>The Constitution of The United States of America</vt:lpstr>
      <vt:lpstr>Slide 12</vt:lpstr>
      <vt:lpstr>The Constitution of The United States of America: Quote</vt:lpstr>
      <vt:lpstr>Effects</vt:lpstr>
      <vt:lpstr>Effects</vt:lpstr>
      <vt:lpstr>Effects</vt:lpstr>
      <vt:lpstr>Effects</vt:lpstr>
      <vt:lpstr>Effects</vt:lpstr>
      <vt:lpstr>Slide 19</vt:lpstr>
      <vt:lpstr>Slide 20</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Three-Fifths Compromise:</dc:title>
  <dc:creator>nstarzynski</dc:creator>
  <cp:lastModifiedBy>Mount Lebanon School District</cp:lastModifiedBy>
  <cp:revision>14</cp:revision>
  <dcterms:created xsi:type="dcterms:W3CDTF">2010-11-22T16:27:56Z</dcterms:created>
  <dcterms:modified xsi:type="dcterms:W3CDTF">2010-12-01T16:21:50Z</dcterms:modified>
</cp:coreProperties>
</file>